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png" ContentType="image/png"/>
  <Default Extension="wmf" ContentType="image/x-wmf"/>
  <Override PartName="/customXml/itemProps1.xml" ContentType="application/vnd.openxmlformats-officedocument.customXmlProperties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customXml/itemProps3.xml" ContentType="application/vnd.openxmlformats-officedocument.customXmlProperties+xml"/>
  <Override PartName="/ppt/slideLayouts/slideLayout5.xml" ContentType="application/vnd.openxmlformats-officedocument.presentationml.slideLayou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9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fr-F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86" d="100"/>
          <a:sy n="86" d="100"/>
        </p:scale>
        <p:origin x="1291" y="72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028F57D-CAFF-9462-97B5-FEBD8644A59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27AB3DD-3A64-2D73-970A-6FC1966BF8C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61B0A49-6DA3-78BC-A675-B42C650B359A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5B64C52-845F-D407-2AD0-9FE51804DD0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9778FAA-D4D7-E6A4-CEB2-F55E5A4810D8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92F57E8-F358-CF22-0E08-51541A144145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01018CC-A9D0-01FD-740A-EBBECDC9597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5D32231-46AD-5213-BBBF-7372DA49458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6A1F220-48D2-CF06-3DDC-CB8339235C66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Diapositive de 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265892" name="Titr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488386119" name="Sous-titre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/>
          </a:p>
        </p:txBody>
      </p:sp>
      <p:sp>
        <p:nvSpPr>
          <p:cNvPr id="1624789643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3302334-7E8B-4320-A1E2-4B05AC15A670}" type="datetimeFigureOut">
              <a:rPr lang="fr-FR"/>
              <a:t>27/03/2024</a:t>
            </a:fld>
            <a:endParaRPr lang="fr-FR"/>
          </a:p>
        </p:txBody>
      </p:sp>
      <p:sp>
        <p:nvSpPr>
          <p:cNvPr id="1912384681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09660314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08582E2-60D7-40E7-AECB-CED9E7320F8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re et texte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18827781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99794139" name="Espace réservé du texte vertical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729177495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3302334-7E8B-4320-A1E2-4B05AC15A670}" type="datetimeFigureOut">
              <a:rPr lang="fr-FR"/>
              <a:t>27/03/2024</a:t>
            </a:fld>
            <a:endParaRPr lang="fr-FR"/>
          </a:p>
        </p:txBody>
      </p:sp>
      <p:sp>
        <p:nvSpPr>
          <p:cNvPr id="690915722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30848419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08582E2-60D7-40E7-AECB-CED9E7320F8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Titre vertical et 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4468632" name="Titre vertical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114199810" name="Espace réservé du texte vertical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828587518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3302334-7E8B-4320-A1E2-4B05AC15A670}" type="datetimeFigureOut">
              <a:rPr lang="fr-FR"/>
              <a:t>27/03/2024</a:t>
            </a:fld>
            <a:endParaRPr lang="fr-FR"/>
          </a:p>
        </p:txBody>
      </p:sp>
      <p:sp>
        <p:nvSpPr>
          <p:cNvPr id="1666540624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953728841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08582E2-60D7-40E7-AECB-CED9E7320F8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07665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420917052" name="Espace réservé du contenu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744668043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3302334-7E8B-4320-A1E2-4B05AC15A670}" type="datetimeFigureOut">
              <a:rPr lang="fr-FR"/>
              <a:t>27/03/2024</a:t>
            </a:fld>
            <a:endParaRPr lang="fr-FR"/>
          </a:p>
        </p:txBody>
      </p:sp>
      <p:sp>
        <p:nvSpPr>
          <p:cNvPr id="1463936241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918854765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08582E2-60D7-40E7-AECB-CED9E7320F8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Titre de sec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82855759" name="Titre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518131914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1806719398" name="Espace réservé de la date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3302334-7E8B-4320-A1E2-4B05AC15A670}" type="datetimeFigureOut">
              <a:rPr lang="fr-FR"/>
              <a:t>27/03/2024</a:t>
            </a:fld>
            <a:endParaRPr lang="fr-FR"/>
          </a:p>
        </p:txBody>
      </p:sp>
      <p:sp>
        <p:nvSpPr>
          <p:cNvPr id="2072288665" name="Espace réservé du pied de page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63170458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08582E2-60D7-40E7-AECB-CED9E7320F8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Deux contenu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2145993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877719236" name="Espace réservé du contenu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75228945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121543131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3302334-7E8B-4320-A1E2-4B05AC15A670}" type="datetimeFigureOut">
              <a:rPr lang="fr-FR"/>
              <a:t>27/03/2024</a:t>
            </a:fld>
            <a:endParaRPr lang="fr-FR"/>
          </a:p>
        </p:txBody>
      </p:sp>
      <p:sp>
        <p:nvSpPr>
          <p:cNvPr id="1261758986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96449612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08582E2-60D7-40E7-AECB-CED9E7320F8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a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0037527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1090807242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70755023" name="Espace réservé du contenu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705607781" name="Espace réservé du texte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1018651736" name="Espace réservé du contenu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535197634" name="Espace réservé de la date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3302334-7E8B-4320-A1E2-4B05AC15A670}" type="datetimeFigureOut">
              <a:rPr lang="fr-FR"/>
              <a:t>27/03/2024</a:t>
            </a:fld>
            <a:endParaRPr lang="fr-FR"/>
          </a:p>
        </p:txBody>
      </p:sp>
      <p:sp>
        <p:nvSpPr>
          <p:cNvPr id="294427386" name="Espace réservé du pied de page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16790754" name="Espace réservé du numéro de diapositive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08582E2-60D7-40E7-AECB-CED9E7320F8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re seu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4304155" name="Titr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433616568" name="Espace réservé de la date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3302334-7E8B-4320-A1E2-4B05AC15A670}" type="datetimeFigureOut">
              <a:rPr lang="fr-FR"/>
              <a:t>27/03/2024</a:t>
            </a:fld>
            <a:endParaRPr lang="fr-FR"/>
          </a:p>
        </p:txBody>
      </p:sp>
      <p:sp>
        <p:nvSpPr>
          <p:cNvPr id="170621551" name="Espace réservé du pied de page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24479079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08582E2-60D7-40E7-AECB-CED9E7320F8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V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482660" name="Espace réservé de la date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3302334-7E8B-4320-A1E2-4B05AC15A670}" type="datetimeFigureOut">
              <a:rPr lang="fr-FR"/>
              <a:t>27/03/2024</a:t>
            </a:fld>
            <a:endParaRPr lang="fr-FR"/>
          </a:p>
        </p:txBody>
      </p:sp>
      <p:sp>
        <p:nvSpPr>
          <p:cNvPr id="499897741" name="Espace réservé du pied de page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414263112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08582E2-60D7-40E7-AECB-CED9E7320F8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u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2601288" name="Titre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496673434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106829672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2101793537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3302334-7E8B-4320-A1E2-4B05AC15A670}" type="datetimeFigureOut">
              <a:rPr lang="fr-FR"/>
              <a:t>27/03/2024</a:t>
            </a:fld>
            <a:endParaRPr lang="fr-FR"/>
          </a:p>
        </p:txBody>
      </p:sp>
      <p:sp>
        <p:nvSpPr>
          <p:cNvPr id="295240851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56793640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08582E2-60D7-40E7-AECB-CED9E7320F8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Image avec légen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77534079" name="Titre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/>
          </a:p>
        </p:txBody>
      </p:sp>
      <p:sp>
        <p:nvSpPr>
          <p:cNvPr id="221964928" name="Espace réservé pour une image 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fr-FR"/>
              <a:t>Cliquez sur l'icône pour ajouter une image</a:t>
            </a:r>
            <a:endParaRPr/>
          </a:p>
        </p:txBody>
      </p:sp>
      <p:sp>
        <p:nvSpPr>
          <p:cNvPr id="500802342" name="Espace réservé du texte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</p:txBody>
      </p:sp>
      <p:sp>
        <p:nvSpPr>
          <p:cNvPr id="1763210604" name="Espace réservé de la date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3302334-7E8B-4320-A1E2-4B05AC15A670}" type="datetimeFigureOut">
              <a:rPr lang="fr-FR"/>
              <a:t>27/03/2024</a:t>
            </a:fld>
            <a:endParaRPr lang="fr-FR"/>
          </a:p>
        </p:txBody>
      </p:sp>
      <p:sp>
        <p:nvSpPr>
          <p:cNvPr id="311221295" name="Espace réservé du pied de page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777140129" name="Espace réservé du numéro de diapositive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08582E2-60D7-40E7-AECB-CED9E7320F8D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0831488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Cliquez pour modifier le style du titre</a:t>
            </a:r>
            <a:endParaRPr/>
          </a:p>
        </p:txBody>
      </p:sp>
      <p:sp>
        <p:nvSpPr>
          <p:cNvPr id="10087066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1541294309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3302334-7E8B-4320-A1E2-4B05AC15A670}" type="datetimeFigureOut">
              <a:rPr lang="fr-FR"/>
              <a:t>27/03/2024</a:t>
            </a:fld>
            <a:endParaRPr lang="fr-FR"/>
          </a:p>
        </p:txBody>
      </p:sp>
      <p:sp>
        <p:nvSpPr>
          <p:cNvPr id="24307845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57138437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08582E2-60D7-40E7-AECB-CED9E7320F8D}" type="slidenum">
              <a:rPr lang="fr-FR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accent5">
            <a:lumMod val="60000"/>
            <a:lumOff val="4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10083921" name="Sous-titr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1141475" y="2576434"/>
            <a:ext cx="6630924" cy="1716661"/>
          </a:xfrm>
          <a:prstGeom prst="rect">
            <a:avLst/>
          </a:prstGeom>
          <a:ln w="38099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0000" lnSpcReduction="4000"/>
          </a:bodyPr>
          <a:lstStyle/>
          <a:p>
            <a:pPr>
              <a:defRPr/>
            </a:pPr>
            <a:r>
              <a:rPr lang="fr-FR" sz="3600">
                <a:solidFill>
                  <a:schemeClr val="bg1"/>
                </a:solidFill>
              </a:rPr>
              <a:t>REUNION DE PRESENTATION </a:t>
            </a:r>
            <a:endParaRPr lang="fr-FR" sz="3600">
              <a:solidFill>
                <a:schemeClr val="bg1"/>
              </a:solidFill>
            </a:endParaRPr>
          </a:p>
          <a:p>
            <a:pPr>
              <a:defRPr/>
            </a:pPr>
            <a:r>
              <a:rPr lang="fr-FR" sz="3600">
                <a:solidFill>
                  <a:schemeClr val="bg1"/>
                </a:solidFill>
              </a:rPr>
              <a:t>DE L’INTERNAT</a:t>
            </a:r>
            <a:endParaRPr sz="3600">
              <a:solidFill>
                <a:schemeClr val="bg1"/>
              </a:solidFill>
            </a:endParaRPr>
          </a:p>
          <a:p>
            <a:pPr>
              <a:defRPr/>
            </a:pPr>
            <a:r>
              <a:rPr lang="fr-FR" sz="3600">
                <a:solidFill>
                  <a:schemeClr val="bg1"/>
                </a:solidFill>
              </a:rPr>
              <a:t>Mercredi 11 Mars 2026</a:t>
            </a:r>
            <a:endParaRPr sz="3600"/>
          </a:p>
          <a:p>
            <a:pPr>
              <a:defRPr/>
            </a:pPr>
            <a:endParaRPr lang="fr-FR"/>
          </a:p>
        </p:txBody>
      </p:sp>
      <p:sp>
        <p:nvSpPr>
          <p:cNvPr id="597804750" name="Titre 1"/>
          <p:cNvSpPr>
            <a:spLocks noGrp="1"/>
          </p:cNvSpPr>
          <p:nvPr>
            <p:ph type="ctrTitle"/>
          </p:nvPr>
        </p:nvSpPr>
        <p:spPr bwMode="auto">
          <a:xfrm>
            <a:off x="685800" y="1224153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fr-FR">
                <a:solidFill>
                  <a:schemeClr val="accent5">
                    <a:lumMod val="50000"/>
                  </a:schemeClr>
                </a:solidFill>
              </a:rPr>
              <a:t>COLLEGE RAYMOND GUELEN</a:t>
            </a:r>
            <a:endParaRPr/>
          </a:p>
        </p:txBody>
      </p:sp>
      <p:pic>
        <p:nvPicPr>
          <p:cNvPr id="2117783108" name="Image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772400" y="468507"/>
            <a:ext cx="886700" cy="886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accent4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7243290" name="Sous-titr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323527" y="1850981"/>
            <a:ext cx="8568951" cy="475405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 marL="383008" indent="-383008" algn="l">
              <a:lnSpc>
                <a:spcPct val="300000"/>
              </a:lnSpc>
              <a:buFont typeface="Wingdings"/>
              <a:buChar char="ü"/>
              <a:defRPr/>
            </a:pPr>
            <a:r>
              <a:rPr lang="fr-FR" sz="2400">
                <a:solidFill>
                  <a:schemeClr val="tx1"/>
                </a:solidFill>
              </a:rPr>
              <a:t>PRESENTATION DU COLLEGE R.GUELEN</a:t>
            </a:r>
            <a:endParaRPr sz="2400">
              <a:solidFill>
                <a:schemeClr val="tx1"/>
              </a:solidFill>
            </a:endParaRPr>
          </a:p>
          <a:p>
            <a:pPr marL="383008" indent="-383008" algn="l">
              <a:lnSpc>
                <a:spcPct val="300000"/>
              </a:lnSpc>
              <a:buFont typeface="Wingdings"/>
              <a:buChar char="ü"/>
              <a:defRPr/>
            </a:pPr>
            <a:r>
              <a:rPr lang="fr-FR" sz="2400">
                <a:solidFill>
                  <a:schemeClr val="tx1"/>
                </a:solidFill>
              </a:rPr>
              <a:t>L’internat pour qui et pourquoi ?</a:t>
            </a:r>
            <a:endParaRPr sz="2400">
              <a:solidFill>
                <a:schemeClr val="tx1"/>
              </a:solidFill>
            </a:endParaRPr>
          </a:p>
          <a:p>
            <a:pPr marL="383008" indent="-383008" algn="l">
              <a:lnSpc>
                <a:spcPct val="300000"/>
              </a:lnSpc>
              <a:buFont typeface="Wingdings"/>
              <a:buChar char="ü"/>
              <a:defRPr/>
            </a:pPr>
            <a:r>
              <a:rPr lang="fr-FR" sz="2400">
                <a:solidFill>
                  <a:schemeClr val="tx1"/>
                </a:solidFill>
              </a:rPr>
              <a:t> L’internat : Projet et mode de fonctionnement</a:t>
            </a:r>
            <a:endParaRPr sz="2400">
              <a:solidFill>
                <a:schemeClr val="tx1"/>
              </a:solidFill>
            </a:endParaRPr>
          </a:p>
          <a:p>
            <a:pPr marL="383008" indent="-383008" algn="l">
              <a:lnSpc>
                <a:spcPct val="300000"/>
              </a:lnSpc>
              <a:buFont typeface="Wingdings"/>
              <a:buChar char="ü"/>
              <a:defRPr/>
            </a:pPr>
            <a:r>
              <a:rPr lang="fr-FR" sz="2400">
                <a:solidFill>
                  <a:schemeClr val="tx1"/>
                </a:solidFill>
              </a:rPr>
              <a:t> Questions diverses</a:t>
            </a:r>
            <a:endParaRPr sz="2400">
              <a:solidFill>
                <a:schemeClr val="tx1"/>
              </a:solidFill>
            </a:endParaRPr>
          </a:p>
          <a:p>
            <a:pPr marL="383008" indent="-383008" algn="l">
              <a:lnSpc>
                <a:spcPct val="300000"/>
              </a:lnSpc>
              <a:buFont typeface="Wingdings"/>
              <a:buChar char="ü"/>
              <a:defRPr/>
            </a:pPr>
            <a:r>
              <a:rPr lang="fr-FR" sz="2400">
                <a:solidFill>
                  <a:schemeClr val="tx1"/>
                </a:solidFill>
              </a:rPr>
              <a:t>Visite des espaces</a:t>
            </a:r>
            <a:endParaRPr/>
          </a:p>
        </p:txBody>
      </p:sp>
      <p:sp>
        <p:nvSpPr>
          <p:cNvPr id="1731623243" name="Titre 1"/>
          <p:cNvSpPr>
            <a:spLocks noGrp="1"/>
          </p:cNvSpPr>
          <p:nvPr>
            <p:ph type="ctrTitle"/>
          </p:nvPr>
        </p:nvSpPr>
        <p:spPr bwMode="auto">
          <a:xfrm>
            <a:off x="186127" y="38095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fr-FR">
                <a:solidFill>
                  <a:schemeClr val="accent4"/>
                </a:solidFill>
              </a:rPr>
              <a:t>Organisation de la présentation</a:t>
            </a:r>
            <a:endParaRPr/>
          </a:p>
        </p:txBody>
      </p:sp>
      <p:pic>
        <p:nvPicPr>
          <p:cNvPr id="1793819895" name="Image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703803" y="452892"/>
            <a:ext cx="886700" cy="886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accent2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08767255" name="Sous-titr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179511" y="1339593"/>
            <a:ext cx="8568951" cy="3745590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5000" lnSpcReduction="5000"/>
          </a:bodyPr>
          <a:lstStyle/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Le Collège scolarise environ 300 élèves répartis dans 12 divisions. (3 sixième/ 3 cinquième/ 3 quatrième/3 troisième).</a:t>
            </a:r>
            <a:endParaRPr>
              <a:solidFill>
                <a:schemeClr val="tx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Les effectifs moyens sont de 25 élèves / classe</a:t>
            </a:r>
            <a:endParaRPr>
              <a:solidFill>
                <a:schemeClr val="tx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2 LVE en plus de l’anglais : Espagnol et Italien</a:t>
            </a:r>
            <a:endParaRPr>
              <a:solidFill>
                <a:schemeClr val="tx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Une section escalade: 24 places sur 4 niveaux</a:t>
            </a:r>
            <a:endParaRPr>
              <a:solidFill>
                <a:schemeClr val="tx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Latin proposé dès la 5</a:t>
            </a:r>
            <a:r>
              <a:rPr lang="fr-FR" baseline="30000">
                <a:solidFill>
                  <a:schemeClr val="tx1"/>
                </a:solidFill>
              </a:rPr>
              <a:t>ème</a:t>
            </a:r>
            <a:r>
              <a:rPr lang="fr-FR">
                <a:solidFill>
                  <a:schemeClr val="tx1"/>
                </a:solidFill>
              </a:rPr>
              <a:t>.</a:t>
            </a:r>
            <a:endParaRPr>
              <a:solidFill>
                <a:schemeClr val="tx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Des clubs : photo/musique/échecs/cinéma/théâtre/ écocitoyen / jeux de l’esprit, Egypte, Lecture etc</a:t>
            </a:r>
            <a:endParaRPr>
              <a:solidFill>
                <a:schemeClr val="tx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Une association sportive très dynamique (ski/foot/escalade…)</a:t>
            </a:r>
            <a:endParaRPr>
              <a:solidFill>
                <a:schemeClr val="tx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Dispositif « devoirs faits »</a:t>
            </a:r>
            <a:endParaRPr lang="fr-FR"/>
          </a:p>
        </p:txBody>
      </p:sp>
      <p:sp>
        <p:nvSpPr>
          <p:cNvPr id="197986521" name="Titre 1"/>
          <p:cNvSpPr>
            <a:spLocks noGrp="1"/>
          </p:cNvSpPr>
          <p:nvPr>
            <p:ph type="ctrTitle"/>
          </p:nvPr>
        </p:nvSpPr>
        <p:spPr bwMode="auto">
          <a:xfrm>
            <a:off x="124917" y="378805"/>
            <a:ext cx="7772400" cy="886701"/>
          </a:xfrm>
        </p:spPr>
        <p:txBody>
          <a:bodyPr/>
          <a:lstStyle/>
          <a:p>
            <a:pPr>
              <a:defRPr/>
            </a:pPr>
            <a:r>
              <a:rPr lang="fr-FR">
                <a:solidFill>
                  <a:schemeClr val="accent2"/>
                </a:solidFill>
              </a:rPr>
              <a:t>COLLEGE RAYMOND GUELEN</a:t>
            </a:r>
            <a:endParaRPr>
              <a:solidFill>
                <a:schemeClr val="accent2"/>
              </a:solidFill>
            </a:endParaRPr>
          </a:p>
        </p:txBody>
      </p:sp>
      <p:pic>
        <p:nvPicPr>
          <p:cNvPr id="1800503432" name="Image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772399" y="452892"/>
            <a:ext cx="886700" cy="886700"/>
          </a:xfrm>
          <a:prstGeom prst="rect">
            <a:avLst/>
          </a:prstGeom>
        </p:spPr>
      </p:pic>
      <p:sp>
        <p:nvSpPr>
          <p:cNvPr id="1828365338" name="ZoneTexte 3"/>
          <p:cNvSpPr txBox="1"/>
          <p:nvPr/>
        </p:nvSpPr>
        <p:spPr bwMode="auto">
          <a:xfrm>
            <a:off x="3923928" y="5229199"/>
            <a:ext cx="4826335" cy="1554840"/>
          </a:xfrm>
          <a:prstGeom prst="rect">
            <a:avLst/>
          </a:prstGeom>
          <a:noFill/>
          <a:ln w="12699">
            <a:solidFill>
              <a:schemeClr val="accent2">
                <a:lumMod val="74901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400">
                <a:solidFill>
                  <a:schemeClr val="accent2">
                    <a:lumMod val="75000"/>
                  </a:schemeClr>
                </a:solidFill>
              </a:rPr>
              <a:t>Un Collège familial à taille humaine :</a:t>
            </a:r>
            <a:endParaRPr sz="240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fr-FR" sz="2400">
                <a:solidFill>
                  <a:schemeClr val="accent2">
                    <a:lumMod val="75000"/>
                  </a:schemeClr>
                </a:solidFill>
              </a:rPr>
              <a:t>25 enseignants</a:t>
            </a:r>
            <a:endParaRPr sz="240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fr-FR" sz="2400">
                <a:solidFill>
                  <a:schemeClr val="accent2">
                    <a:lumMod val="75000"/>
                  </a:schemeClr>
                </a:solidFill>
              </a:rPr>
              <a:t>1 CPE/ 1 documentaliste</a:t>
            </a:r>
            <a:endParaRPr sz="240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fr-FR" sz="2400">
                <a:solidFill>
                  <a:schemeClr val="accent2">
                    <a:lumMod val="75000"/>
                  </a:schemeClr>
                </a:solidFill>
              </a:rPr>
              <a:t>5 Assistants d’éducation</a:t>
            </a:r>
            <a:endParaRPr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accent3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30358478" name="Sous-titr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216266" y="1200965"/>
            <a:ext cx="8568951" cy="501370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marL="457200" indent="-457200" algn="just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Des élèves et des familles </a:t>
            </a:r>
            <a:r>
              <a:rPr lang="fr-FR" b="1" u="sng">
                <a:solidFill>
                  <a:schemeClr val="tx1"/>
                </a:solidFill>
              </a:rPr>
              <a:t>motivés</a:t>
            </a:r>
            <a:r>
              <a:rPr lang="fr-FR">
                <a:solidFill>
                  <a:schemeClr val="tx1"/>
                </a:solidFill>
              </a:rPr>
              <a:t> par cette forme de scolarité.</a:t>
            </a:r>
            <a:endParaRPr>
              <a:solidFill>
                <a:schemeClr val="tx1"/>
              </a:solidFill>
            </a:endParaRPr>
          </a:p>
          <a:p>
            <a:pPr marL="457200" indent="-457200" algn="just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  <a:highlight>
                  <a:srgbClr val="D3D3D3"/>
                </a:highlight>
              </a:rPr>
              <a:t>L’internat n’est pas une punition, une pension ou un lieu de « redressement »</a:t>
            </a:r>
            <a:endParaRPr>
              <a:solidFill>
                <a:schemeClr val="tx1"/>
              </a:solidFill>
            </a:endParaRPr>
          </a:p>
          <a:p>
            <a:pPr marL="457200" indent="-457200" algn="just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Des élèves qui ne peuvent pas bénéficier d’un encadrement familial propice au suivi de la scolarité. </a:t>
            </a:r>
            <a:endParaRPr>
              <a:solidFill>
                <a:schemeClr val="tx1"/>
              </a:solidFill>
            </a:endParaRPr>
          </a:p>
          <a:p>
            <a:pPr marL="457200" indent="-457200" algn="just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Des élèves en difficulté avec l’école mais qui veulent que ça change.</a:t>
            </a:r>
            <a:endParaRPr>
              <a:solidFill>
                <a:schemeClr val="tx1"/>
              </a:solidFill>
            </a:endParaRPr>
          </a:p>
          <a:p>
            <a:pPr marL="457200" indent="-457200" algn="just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  <a:highlight>
                  <a:srgbClr val="D3D3D3"/>
                </a:highlight>
              </a:rPr>
              <a:t>Des élèves aptes à suivre les règles de vie en collectivité (Codes sociaux, envie d’une vie collective)</a:t>
            </a:r>
            <a:endParaRPr>
              <a:highlight>
                <a:srgbClr val="D3D3D3"/>
              </a:highlight>
            </a:endParaRPr>
          </a:p>
        </p:txBody>
      </p:sp>
      <p:sp>
        <p:nvSpPr>
          <p:cNvPr id="684993335" name="Titre 1"/>
          <p:cNvSpPr>
            <a:spLocks noGrp="1"/>
          </p:cNvSpPr>
          <p:nvPr>
            <p:ph type="ctrTitle"/>
          </p:nvPr>
        </p:nvSpPr>
        <p:spPr bwMode="auto">
          <a:xfrm>
            <a:off x="215247" y="178298"/>
            <a:ext cx="7772400" cy="102266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>
                <a:solidFill>
                  <a:schemeClr val="accent3">
                    <a:lumMod val="50000"/>
                  </a:schemeClr>
                </a:solidFill>
              </a:rPr>
              <a:t>L’internat de Collège : Pour qui ?</a:t>
            </a:r>
            <a:br>
              <a:rPr lang="fr-FR">
                <a:solidFill>
                  <a:schemeClr val="bg1"/>
                </a:solidFill>
              </a:rPr>
            </a:br>
            <a:endParaRPr lang="fr-FR">
              <a:solidFill>
                <a:schemeClr val="bg1"/>
              </a:solidFill>
            </a:endParaRPr>
          </a:p>
        </p:txBody>
      </p:sp>
      <p:pic>
        <p:nvPicPr>
          <p:cNvPr id="235388253" name="Image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679123" y="149770"/>
            <a:ext cx="886700" cy="886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accent3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6545802" name="Sous-titr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179511" y="1758673"/>
            <a:ext cx="8568951" cy="428423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5000" lnSpcReduction="5000"/>
          </a:bodyPr>
          <a:lstStyle/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Internat : une vingtaine de places au total (environ 10 places disponibles à la rentrée 2026)</a:t>
            </a:r>
            <a:endParaRPr>
              <a:solidFill>
                <a:schemeClr val="tx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  <a:highlight>
                  <a:srgbClr val="D3D3D3"/>
                </a:highlight>
              </a:rPr>
              <a:t>Chambres non-mixtes. 1 AED Référent par  genre.</a:t>
            </a:r>
            <a:endParaRPr>
              <a:solidFill>
                <a:schemeClr val="tx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  <a:highlight>
                  <a:srgbClr val="D3D3D3"/>
                </a:highlight>
              </a:rPr>
              <a:t>Infirmière scolaire : 2j/semaine. 1 monitrice éducatrice</a:t>
            </a:r>
            <a:r>
              <a:rPr lang="fr-FR">
                <a:solidFill>
                  <a:schemeClr val="tx1"/>
                </a:solidFill>
              </a:rPr>
              <a:t> pour le suivi des élèves</a:t>
            </a:r>
            <a:r>
              <a:rPr>
                <a:solidFill>
                  <a:schemeClr val="tx1"/>
                </a:solidFill>
              </a:rPr>
              <a:t> et le lien avec les familles.</a:t>
            </a:r>
            <a:endParaRPr>
              <a:solidFill>
                <a:schemeClr val="tx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  <a:highlight>
                  <a:srgbClr val="D3D3D3"/>
                </a:highlight>
              </a:rPr>
              <a:t>Accueil du Lundi matin à 8H30 au Vendredi soir 17H</a:t>
            </a:r>
            <a:r>
              <a:rPr lang="fr-FR">
                <a:solidFill>
                  <a:schemeClr val="tx1"/>
                </a:solidFill>
              </a:rPr>
              <a:t>. (Possibilité de couper une nuit, habituellement le mercredi).</a:t>
            </a:r>
            <a:endParaRPr>
              <a:solidFill>
                <a:schemeClr val="tx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  <a:highlight>
                  <a:srgbClr val="D3D3D3"/>
                </a:highlight>
              </a:rPr>
              <a:t>Attention au transpor</a:t>
            </a:r>
            <a:r>
              <a:rPr lang="fr-FR">
                <a:solidFill>
                  <a:schemeClr val="tx1"/>
                </a:solidFill>
              </a:rPr>
              <a:t>t : Une navette de Grenoble le Lundi et le Vendredi, des bus pour St Marcellin avec liaison TER vers Romans, Voiron etc.</a:t>
            </a:r>
            <a:endParaRPr>
              <a:solidFill>
                <a:schemeClr val="tx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  <a:highlight>
                  <a:srgbClr val="D3D3D3"/>
                </a:highlight>
              </a:rPr>
              <a:t>Coût : autour de 1250€ / an</a:t>
            </a:r>
            <a:r>
              <a:rPr lang="fr-FR">
                <a:solidFill>
                  <a:schemeClr val="tx1"/>
                </a:solidFill>
              </a:rPr>
              <a:t> (demi-pension, logement, sorties, …)</a:t>
            </a:r>
            <a:endParaRPr/>
          </a:p>
        </p:txBody>
      </p:sp>
      <p:sp>
        <p:nvSpPr>
          <p:cNvPr id="926827248" name="Titre 1"/>
          <p:cNvSpPr>
            <a:spLocks noGrp="1"/>
          </p:cNvSpPr>
          <p:nvPr>
            <p:ph type="ctrTitle"/>
          </p:nvPr>
        </p:nvSpPr>
        <p:spPr bwMode="auto">
          <a:xfrm>
            <a:off x="0" y="201484"/>
            <a:ext cx="7772400" cy="1022668"/>
          </a:xfrm>
        </p:spPr>
        <p:txBody>
          <a:bodyPr/>
          <a:lstStyle/>
          <a:p>
            <a:pPr>
              <a:defRPr/>
            </a:pPr>
            <a:r>
              <a:rPr lang="fr-FR">
                <a:solidFill>
                  <a:schemeClr val="accent3"/>
                </a:solidFill>
              </a:rPr>
              <a:t>L’internat en pratique</a:t>
            </a:r>
            <a:endParaRPr/>
          </a:p>
        </p:txBody>
      </p:sp>
      <p:pic>
        <p:nvPicPr>
          <p:cNvPr id="1589964315" name="Image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703803" y="421663"/>
            <a:ext cx="886700" cy="886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accent3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1873141" name="Sous-titr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287523" y="2560819"/>
            <a:ext cx="8568951" cy="323225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5000" lnSpcReduction="3000"/>
          </a:bodyPr>
          <a:lstStyle/>
          <a:p>
            <a:pPr marL="457200" indent="-457200" algn="just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Avec des règles et un rythme prenant en compte le collectif. </a:t>
            </a:r>
            <a:endParaRPr lang="fr-FR">
              <a:solidFill>
                <a:schemeClr val="tx1"/>
              </a:solidFill>
            </a:endParaRPr>
          </a:p>
          <a:p>
            <a:pPr marL="457200" indent="-457200" algn="just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Participation aux tâches d’entretien, suivi des consignes et des horaires.</a:t>
            </a:r>
            <a:endParaRPr>
              <a:solidFill>
                <a:schemeClr val="tx1"/>
              </a:solidFill>
            </a:endParaRPr>
          </a:p>
          <a:p>
            <a:pPr marL="457200" indent="-457200" algn="just">
              <a:buFont typeface="Wingdings"/>
              <a:buChar char="Ø"/>
              <a:defRPr/>
            </a:pPr>
            <a:r>
              <a:rPr lang="fr-FR" b="0">
                <a:solidFill>
                  <a:schemeClr val="tx1"/>
                </a:solidFill>
                <a:highlight>
                  <a:srgbClr val="D3D3D3"/>
                </a:highlight>
              </a:rPr>
              <a:t>Une </a:t>
            </a:r>
            <a:r>
              <a:rPr lang="fr-FR" b="0">
                <a:solidFill>
                  <a:schemeClr val="tx1"/>
                </a:solidFill>
                <a:highlight>
                  <a:srgbClr val="D3D3D3"/>
                </a:highlight>
              </a:rPr>
              <a:t>attention sur le travail de l’élève</a:t>
            </a:r>
            <a:r>
              <a:rPr lang="fr-FR" b="0">
                <a:solidFill>
                  <a:schemeClr val="tx1"/>
                </a:solidFill>
                <a:highlight>
                  <a:srgbClr val="D3D3D3"/>
                </a:highlight>
              </a:rPr>
              <a:t>, en lien avec les professeurs pour accompagner la réussite scolaire</a:t>
            </a:r>
            <a:r>
              <a:rPr b="0">
                <a:solidFill>
                  <a:schemeClr val="tx1"/>
                </a:solidFill>
                <a:highlight>
                  <a:srgbClr val="D3D3D3"/>
                </a:highlight>
              </a:rPr>
              <a:t>.</a:t>
            </a:r>
            <a:endParaRPr>
              <a:solidFill>
                <a:schemeClr val="tx1"/>
              </a:solidFill>
            </a:endParaRPr>
          </a:p>
          <a:p>
            <a:pPr marL="457200" indent="-457200" algn="just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Un suivi personnalisé pour accompagner l’adolescent. </a:t>
            </a:r>
            <a:endParaRPr>
              <a:solidFill>
                <a:schemeClr val="tx1"/>
              </a:solidFill>
            </a:endParaRPr>
          </a:p>
          <a:p>
            <a:pPr marL="457200" indent="-457200" algn="just">
              <a:buFont typeface="Wingdings"/>
              <a:buChar char="Ø"/>
              <a:defRPr/>
            </a:pPr>
            <a:r>
              <a:rPr lang="fr-FR">
                <a:solidFill>
                  <a:schemeClr val="tx1"/>
                </a:solidFill>
              </a:rPr>
              <a:t>Des activités culturelles ou physiques épanouissantes</a:t>
            </a:r>
            <a:r>
              <a:rPr>
                <a:solidFill>
                  <a:schemeClr val="tx1"/>
                </a:solidFill>
              </a:rPr>
              <a:t>.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522680549" name="Titre 1"/>
          <p:cNvSpPr>
            <a:spLocks noGrp="1"/>
          </p:cNvSpPr>
          <p:nvPr>
            <p:ph type="ctrTitle"/>
          </p:nvPr>
        </p:nvSpPr>
        <p:spPr bwMode="auto">
          <a:xfrm flipH="0" flipV="0">
            <a:off x="143163" y="140532"/>
            <a:ext cx="7772400" cy="174295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fr-FR">
                <a:solidFill>
                  <a:schemeClr val="bg1"/>
                </a:solidFill>
              </a:rPr>
              <a:t>Le PROJET éducatif et pédagogique: L’Internat un lieu de vie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1064663342" name="Image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969775" y="388435"/>
            <a:ext cx="886700" cy="886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accent6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67059805" name="Sous-titr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179511" y="1249180"/>
            <a:ext cx="8809978" cy="5340245"/>
          </a:xfrm>
        </p:spPr>
        <p:txBody>
          <a:bodyPr>
            <a:noAutofit/>
          </a:bodyPr>
          <a:lstStyle/>
          <a:p>
            <a:pPr marL="457200" indent="-457200" algn="l">
              <a:buFont typeface="Wingdings"/>
              <a:buChar char="Ø"/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Réveil : 7H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Petit déjeuner + Rangement de la chambre + Préparation jusqu’à 8H15.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8H35 à 17H05 : Cours selon l’EDT de l’élève, pas d’accès à l’internat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17H05-17h30 : goûter temps libre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17H30 : Devoirs 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19H10 : Repas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20H : Hygiène du soir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20H30 : Temps libre / activités / devoirs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21H30 : Coucher (Lecture…)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22H : Extinction des feux.</a:t>
            </a:r>
            <a:endParaRPr/>
          </a:p>
        </p:txBody>
      </p:sp>
      <p:sp>
        <p:nvSpPr>
          <p:cNvPr id="1610663401" name="Titre 1"/>
          <p:cNvSpPr>
            <a:spLocks noGrp="1"/>
          </p:cNvSpPr>
          <p:nvPr>
            <p:ph type="ctrTitle"/>
          </p:nvPr>
        </p:nvSpPr>
        <p:spPr bwMode="auto">
          <a:xfrm flipH="0" flipV="0">
            <a:off x="179511" y="202991"/>
            <a:ext cx="7772400" cy="1174622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 lang="fr-FR">
                <a:solidFill>
                  <a:schemeClr val="accent6">
                    <a:lumMod val="75000"/>
                  </a:schemeClr>
                </a:solidFill>
              </a:rPr>
              <a:t>Le PROJET : Une journée type</a:t>
            </a:r>
            <a:endParaRPr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8800408" name="Image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8102790" y="297943"/>
            <a:ext cx="886700" cy="886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accent6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81327757" name="Sous-titr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179511" y="764703"/>
            <a:ext cx="8568951" cy="5028369"/>
          </a:xfrm>
        </p:spPr>
        <p:txBody>
          <a:bodyPr>
            <a:noAutofit/>
          </a:bodyPr>
          <a:lstStyle/>
          <a:p>
            <a:pPr marL="457200" indent="-457200" algn="l">
              <a:buFont typeface="Wingdings"/>
              <a:buChar char="Ø"/>
              <a:defRPr/>
            </a:pPr>
            <a:endParaRPr lang="fr-FR" sz="2000">
              <a:solidFill>
                <a:schemeClr val="bg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Lundi / Mardi/ Jeudi : Priorité aux devoirs !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Mercredi après-midi : Selon possibilités : Sortie de groupe ou en groupes. Découvertes sportives. Association sportive, Découverte des espaces naturels, pratique culturelle (musique, théâtre), activités de loisirs.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defRPr/>
            </a:pPr>
            <a:endParaRPr sz="28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defRPr/>
            </a:pPr>
            <a:r>
              <a:rPr lang="fr-FR" sz="2800">
                <a:solidFill>
                  <a:schemeClr val="tx1">
                    <a:lumMod val="75000"/>
                    <a:lumOff val="25000"/>
                  </a:schemeClr>
                </a:solidFill>
              </a:rPr>
              <a:t>Exemples : Patinoire, VTT, après-midi ski de fond ou ski alpin, acrobranche, sortie à la médiathèque, balade …</a:t>
            </a:r>
            <a:endParaRPr/>
          </a:p>
          <a:p>
            <a:pPr marL="457200" indent="-457200" algn="l">
              <a:buFont typeface="Wingdings"/>
              <a:buChar char="Ø"/>
              <a:defRPr/>
            </a:pPr>
            <a:endParaRPr lang="fr-FR" sz="1600">
              <a:solidFill>
                <a:schemeClr val="bg1"/>
              </a:solidFill>
            </a:endParaRPr>
          </a:p>
        </p:txBody>
      </p:sp>
      <p:sp>
        <p:nvSpPr>
          <p:cNvPr id="74354150" name="Titre 1"/>
          <p:cNvSpPr>
            <a:spLocks noGrp="1"/>
          </p:cNvSpPr>
          <p:nvPr>
            <p:ph type="ctrTitle"/>
          </p:nvPr>
        </p:nvSpPr>
        <p:spPr bwMode="auto">
          <a:xfrm flipH="0" flipV="0">
            <a:off x="443349" y="281065"/>
            <a:ext cx="7772400" cy="532028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fr-FR">
                <a:solidFill>
                  <a:schemeClr val="accent6">
                    <a:lumMod val="75000"/>
                  </a:schemeClr>
                </a:solidFill>
              </a:rPr>
              <a:t>Le PROJET : Les activités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726004645" name="Image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861764" y="151138"/>
            <a:ext cx="886700" cy="886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chemeClr val="tx2">
            <a:lumMod val="40000"/>
            <a:lumOff val="6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96719999" name="Sous-titr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407581" y="1521658"/>
            <a:ext cx="8161369" cy="4115268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50000"/>
              </a:lnSpc>
              <a:buFont typeface="Wingdings"/>
              <a:buChar char="Ø"/>
              <a:defRPr/>
            </a:pPr>
            <a:r>
              <a:rPr lang="fr-F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Une </a:t>
            </a:r>
            <a:r>
              <a:rPr lang="fr-FR" sz="240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D3D3D3"/>
                </a:highlight>
              </a:rPr>
              <a:t>adhésion de tous</a:t>
            </a:r>
            <a:r>
              <a:rPr lang="fr-F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au projet et aux règles. </a:t>
            </a:r>
            <a:endParaRPr sz="2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lnSpc>
                <a:spcPct val="150000"/>
              </a:lnSpc>
              <a:buFont typeface="Wingdings"/>
              <a:buChar char="Ø"/>
              <a:defRPr/>
            </a:pPr>
            <a:r>
              <a:rPr lang="fr-F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Cohérence et alliance éducative entre parents et collège </a:t>
            </a:r>
            <a:endParaRPr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lnSpc>
                <a:spcPct val="150000"/>
              </a:lnSpc>
              <a:buFont typeface="Wingdings"/>
              <a:buChar char="Ø"/>
              <a:defRPr/>
            </a:pPr>
            <a:r>
              <a:rPr lang="fr-F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Bien définir les attentes et les objectifs réciproques.</a:t>
            </a:r>
            <a:endParaRPr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lnSpc>
                <a:spcPct val="150000"/>
              </a:lnSpc>
              <a:buFont typeface="Wingdings"/>
              <a:buChar char="Ø"/>
              <a:defRPr/>
            </a:pPr>
            <a:r>
              <a:rPr lang="fr-F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Communication fluide, respectueuse et transparente entre le collège et les familles</a:t>
            </a:r>
            <a:endParaRPr sz="2400">
              <a:solidFill>
                <a:schemeClr val="tx1">
                  <a:lumMod val="75000"/>
                  <a:lumOff val="25000"/>
                </a:schemeClr>
              </a:solidFill>
              <a:highlight>
                <a:srgbClr val="00FF00"/>
              </a:highlight>
            </a:endParaRPr>
          </a:p>
          <a:p>
            <a:pPr marL="457200" indent="-457200" algn="l">
              <a:lnSpc>
                <a:spcPct val="150000"/>
              </a:lnSpc>
              <a:buFont typeface="Wingdings"/>
              <a:buChar char="Ø"/>
              <a:defRPr/>
            </a:pPr>
            <a:r>
              <a:rPr lang="fr-FR" sz="2400">
                <a:solidFill>
                  <a:schemeClr val="tx1">
                    <a:lumMod val="75000"/>
                    <a:lumOff val="25000"/>
                  </a:schemeClr>
                </a:solidFill>
              </a:rPr>
              <a:t>Disponibilité des familles en cas de besoin (maladies, absences  personnels de surveillance, …)</a:t>
            </a:r>
            <a:endParaRPr lang="fr-FR" sz="2000">
              <a:solidFill>
                <a:schemeClr val="bg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endParaRPr lang="fr-FR" sz="2000">
              <a:solidFill>
                <a:schemeClr val="bg1"/>
              </a:solidFill>
            </a:endParaRPr>
          </a:p>
          <a:p>
            <a:pPr marL="457200" indent="-457200" algn="l">
              <a:buFont typeface="Wingdings"/>
              <a:buChar char="Ø"/>
              <a:defRPr/>
            </a:pPr>
            <a:endParaRPr lang="fr-FR" sz="1600">
              <a:solidFill>
                <a:schemeClr val="bg1"/>
              </a:solidFill>
            </a:endParaRPr>
          </a:p>
        </p:txBody>
      </p:sp>
      <p:sp>
        <p:nvSpPr>
          <p:cNvPr id="453104534" name="Titre 1"/>
          <p:cNvSpPr>
            <a:spLocks noGrp="1"/>
          </p:cNvSpPr>
          <p:nvPr>
            <p:ph type="ctrTitle"/>
          </p:nvPr>
        </p:nvSpPr>
        <p:spPr bwMode="auto">
          <a:xfrm flipH="0" flipV="0">
            <a:off x="179511" y="62458"/>
            <a:ext cx="7772400" cy="93637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/>
          </a:bodyPr>
          <a:lstStyle/>
          <a:p>
            <a:pPr>
              <a:defRPr/>
            </a:pPr>
            <a:r>
              <a:rPr lang="fr-FR">
                <a:solidFill>
                  <a:schemeClr val="tx2">
                    <a:lumMod val="75000"/>
                  </a:schemeClr>
                </a:solidFill>
              </a:rPr>
              <a:t>Les conditions de la réussite</a:t>
            </a:r>
            <a:endParaRPr lang="fr-FR">
              <a:solidFill>
                <a:schemeClr val="bg1"/>
              </a:solidFill>
            </a:endParaRPr>
          </a:p>
        </p:txBody>
      </p:sp>
      <p:pic>
        <p:nvPicPr>
          <p:cNvPr id="1059716951" name="Image 4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7508562" y="260204"/>
            <a:ext cx="886700" cy="886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customXml/_rels/item1.xml.rels><?xml version="1.0" encoding="UTF-8" standalone="yes"?><Relationships xmlns="http://schemas.openxmlformats.org/package/2006/relationships"><Relationship  Id="rId1" Type="http://schemas.openxmlformats.org/officeDocument/2006/relationships/customXmlProps" Target="itemProps1.xml"/></Relationships>
</file>

<file path=customXml/_rels/item2.xml.rels><?xml version="1.0" encoding="UTF-8" standalone="yes"?><Relationships xmlns="http://schemas.openxmlformats.org/package/2006/relationships"><Relationship  Id="rId1" Type="http://schemas.openxmlformats.org/officeDocument/2006/relationships/customXmlProps" Target="itemProps2.xml"/></Relationships>
</file>

<file path=customXml/_rels/item3.xml.rels><?xml version="1.0" encoding="UTF-8" standalone="yes"?><Relationships xmlns="http://schemas.openxmlformats.org/package/2006/relationships"><Relationship 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9924D1ECC420D47A2456556BC94F7370400BDF4491DEA4973499845289601F88B9F" ma:contentTypeVersion="55" ma:contentTypeDescription="Create a new document." ma:contentTypeScope="" ma:versionID="41eb558a2b826e6e4f9defd990175bec">
  <xsd:schema xmlns:xsd="http://www.w3.org/2001/XMLSchema" xmlns:xs="http://www.w3.org/2001/XMLSchema" xmlns:p="http://schemas.microsoft.com/office/2006/metadata/properties" xmlns:ns2="6d93d202-47fc-4405-873a-cab67cc5f1b2" xmlns:ns3="64acb2c5-0a2b-4bda-bd34-58e36cbb80d2" targetNamespace="http://schemas.microsoft.com/office/2006/metadata/properties" ma:root="true" ma:fieldsID="19deea0185cf7bc57eee9b90b1ba2ace" ns2:_="" ns3:_="">
    <xsd:import namespace="6d93d202-47fc-4405-873a-cab67cc5f1b2"/>
    <xsd:import namespace="64acb2c5-0a2b-4bda-bd34-58e36cbb80d2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3d202-47fc-4405-873a-cab67cc5f1b2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dc79c007-7f28-4db9-9ba1-525d19a3279b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80C6DD30-196A-4C6B-B1BF-A43F3B8ACD4F}" ma:internalName="CSXSubmissionMarket" ma:readOnly="false" ma:showField="MarketName" ma:web="6d93d202-47fc-4405-873a-cab67cc5f1b2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bb16b974-ed24-4278-8820-8e232d38904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7E2D4CA2-442A-4FDA-AA57-71B8C7B2C53C}" ma:internalName="InProjectListLookup" ma:readOnly="true" ma:showField="InProjectLis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fd9a49dc-3dbf-4047-b62d-1d587abe7b40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7E2D4CA2-442A-4FDA-AA57-71B8C7B2C53C}" ma:internalName="LastCompleteVersionLookup" ma:readOnly="true" ma:showField="LastComplete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7E2D4CA2-442A-4FDA-AA57-71B8C7B2C53C}" ma:internalName="LastPreviewErrorLookup" ma:readOnly="true" ma:showField="LastPreview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7E2D4CA2-442A-4FDA-AA57-71B8C7B2C53C}" ma:internalName="LastPreviewResultLookup" ma:readOnly="true" ma:showField="LastPreview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7E2D4CA2-442A-4FDA-AA57-71B8C7B2C53C}" ma:internalName="LastPreviewAttemptDateLookup" ma:readOnly="true" ma:showField="LastPreview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7E2D4CA2-442A-4FDA-AA57-71B8C7B2C53C}" ma:internalName="LastPreviewedByLookup" ma:readOnly="true" ma:showField="LastPreview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7E2D4CA2-442A-4FDA-AA57-71B8C7B2C53C}" ma:internalName="LastPreviewTimeLookup" ma:readOnly="true" ma:showField="LastPreview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7E2D4CA2-442A-4FDA-AA57-71B8C7B2C53C}" ma:internalName="LastPreviewVersionLookup" ma:readOnly="true" ma:showField="LastPreview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7E2D4CA2-442A-4FDA-AA57-71B8C7B2C53C}" ma:internalName="LastPublishErrorLookup" ma:readOnly="true" ma:showField="LastPublish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7E2D4CA2-442A-4FDA-AA57-71B8C7B2C53C}" ma:internalName="LastPublishResultLookup" ma:readOnly="true" ma:showField="LastPublish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7E2D4CA2-442A-4FDA-AA57-71B8C7B2C53C}" ma:internalName="LastPublishAttemptDateLookup" ma:readOnly="true" ma:showField="LastPublish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7E2D4CA2-442A-4FDA-AA57-71B8C7B2C53C}" ma:internalName="LastPublishedByLookup" ma:readOnly="true" ma:showField="LastPublish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7E2D4CA2-442A-4FDA-AA57-71B8C7B2C53C}" ma:internalName="LastPublishTimeLookup" ma:readOnly="true" ma:showField="LastPublish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7E2D4CA2-442A-4FDA-AA57-71B8C7B2C53C}" ma:internalName="LastPublishVersionLookup" ma:readOnly="true" ma:showField="LastPublish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4CDE398E-75A7-4993-8C61-2BFD31F64754}" ma:internalName="LocLastLocAttemptVersionLookup" ma:readOnly="false" ma:showField="LastLocAttemptVersion" ma:web="6d93d202-47fc-4405-873a-cab67cc5f1b2">
      <xsd:simpleType>
        <xsd:restriction base="dms:Lookup"/>
      </xsd:simpleType>
    </xsd:element>
    <xsd:element name="LocLastLocAttemptVersionTypeLookup" ma:index="72" nillable="true" ma:displayName="Loc Last Loc Attempt Version Type" ma:default="" ma:list="{4CDE398E-75A7-4993-8C61-2BFD31F64754}" ma:internalName="LocLastLocAttemptVersionTypeLookup" ma:readOnly="true" ma:showField="LastLocAttemptVersionType" ma:web="6d93d202-47fc-4405-873a-cab67cc5f1b2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4CDE398E-75A7-4993-8C61-2BFD31F64754}" ma:internalName="LocNewPublishedVersionLookup" ma:readOnly="true" ma:showField="NewPublishedVersion" ma:web="6d93d202-47fc-4405-873a-cab67cc5f1b2">
      <xsd:simpleType>
        <xsd:restriction base="dms:Lookup"/>
      </xsd:simpleType>
    </xsd:element>
    <xsd:element name="LocOverallHandbackStatusLookup" ma:index="76" nillable="true" ma:displayName="Loc Overall Handback Status" ma:default="" ma:list="{4CDE398E-75A7-4993-8C61-2BFD31F64754}" ma:internalName="LocOverallHandbackStatusLookup" ma:readOnly="true" ma:showField="OverallHandbackStatus" ma:web="6d93d202-47fc-4405-873a-cab67cc5f1b2">
      <xsd:simpleType>
        <xsd:restriction base="dms:Lookup"/>
      </xsd:simpleType>
    </xsd:element>
    <xsd:element name="LocOverallLocStatusLookup" ma:index="77" nillable="true" ma:displayName="Loc Overall Localize Status" ma:default="" ma:list="{4CDE398E-75A7-4993-8C61-2BFD31F64754}" ma:internalName="LocOverallLocStatusLookup" ma:readOnly="true" ma:showField="OverallLocStatus" ma:web="6d93d202-47fc-4405-873a-cab67cc5f1b2">
      <xsd:simpleType>
        <xsd:restriction base="dms:Lookup"/>
      </xsd:simpleType>
    </xsd:element>
    <xsd:element name="LocOverallPreviewStatusLookup" ma:index="78" nillable="true" ma:displayName="Loc Overall Preview Status" ma:default="" ma:list="{4CDE398E-75A7-4993-8C61-2BFD31F64754}" ma:internalName="LocOverallPreviewStatusLookup" ma:readOnly="true" ma:showField="OverallPreviewStatus" ma:web="6d93d202-47fc-4405-873a-cab67cc5f1b2">
      <xsd:simpleType>
        <xsd:restriction base="dms:Lookup"/>
      </xsd:simpleType>
    </xsd:element>
    <xsd:element name="LocOverallPublishStatusLookup" ma:index="79" nillable="true" ma:displayName="Loc Overall Publish Status" ma:default="" ma:list="{4CDE398E-75A7-4993-8C61-2BFD31F64754}" ma:internalName="LocOverallPublishStatusLookup" ma:readOnly="true" ma:showField="OverallPublishStatus" ma:web="6d93d202-47fc-4405-873a-cab67cc5f1b2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4CDE398E-75A7-4993-8C61-2BFD31F64754}" ma:internalName="LocProcessedForHandoffsLookup" ma:readOnly="true" ma:showField="ProcessedForHandoffs" ma:web="6d93d202-47fc-4405-873a-cab67cc5f1b2">
      <xsd:simpleType>
        <xsd:restriction base="dms:Lookup"/>
      </xsd:simpleType>
    </xsd:element>
    <xsd:element name="LocProcessedForMarketsLookup" ma:index="82" nillable="true" ma:displayName="Loc Processed For Markets" ma:default="" ma:list="{4CDE398E-75A7-4993-8C61-2BFD31F64754}" ma:internalName="LocProcessedForMarketsLookup" ma:readOnly="true" ma:showField="ProcessedForMarkets" ma:web="6d93d202-47fc-4405-873a-cab67cc5f1b2">
      <xsd:simpleType>
        <xsd:restriction base="dms:Lookup"/>
      </xsd:simpleType>
    </xsd:element>
    <xsd:element name="LocPublishedDependentAssetsLookup" ma:index="83" nillable="true" ma:displayName="Loc Published Dependent Assets" ma:default="" ma:list="{4CDE398E-75A7-4993-8C61-2BFD31F64754}" ma:internalName="LocPublishedDependentAssetsLookup" ma:readOnly="true" ma:showField="PublishedDependentAssets" ma:web="6d93d202-47fc-4405-873a-cab67cc5f1b2">
      <xsd:simpleType>
        <xsd:restriction base="dms:Lookup"/>
      </xsd:simpleType>
    </xsd:element>
    <xsd:element name="LocPublishedLinkedAssetsLookup" ma:index="84" nillable="true" ma:displayName="Loc Published Linked Assets" ma:default="" ma:list="{4CDE398E-75A7-4993-8C61-2BFD31F64754}" ma:internalName="LocPublishedLinkedAssetsLookup" ma:readOnly="true" ma:showField="PublishedLinkedAssets" ma:web="6d93d202-47fc-4405-873a-cab67cc5f1b2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db560eb5-700a-4f94-8fda-b57de4261f12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80C6DD30-196A-4C6B-B1BF-A43F3B8ACD4F}" ma:internalName="Markets" ma:readOnly="false" ma:showField="MarketNa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7E2D4CA2-442A-4FDA-AA57-71B8C7B2C53C}" ma:internalName="NumOfRatingsLookup" ma:readOnly="true" ma:showField="NumOfRating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7E2D4CA2-442A-4FDA-AA57-71B8C7B2C53C}" ma:internalName="PublishStatusLookup" ma:readOnly="false" ma:showField="PublishStatu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6e3f7319-fb8f-4449-8902-000ab73a8566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11d213f5-ec09-44b6-a8be-9da225be7a8d}" ma:internalName="TaxCatchAll" ma:showField="CatchAllData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11d213f5-ec09-44b6-a8be-9da225be7a8d}" ma:internalName="TaxCatchAllLabel" ma:readOnly="true" ma:showField="CatchAllDataLabel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acb2c5-0a2b-4bda-bd34-58e36cbb80d2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quiredFrom xmlns="6d93d202-47fc-4405-873a-cab67cc5f1b2" xsi:nil="true"/>
    <IsSearchable xmlns="6d93d202-47fc-4405-873a-cab67cc5f1b2">true</IsSearchable>
    <EditorialStatus xmlns="6d93d202-47fc-4405-873a-cab67cc5f1b2">Complete</EditorialStatus>
    <OriginAsset xmlns="6d93d202-47fc-4405-873a-cab67cc5f1b2" xsi:nil="true"/>
    <ThumbnailAssetId xmlns="6d93d202-47fc-4405-873a-cab67cc5f1b2" xsi:nil="true"/>
    <TrustLevel xmlns="6d93d202-47fc-4405-873a-cab67cc5f1b2">3 Community New</TrustLevel>
    <MarketSpecific xmlns="6d93d202-47fc-4405-873a-cab67cc5f1b2">true</MarketSpecific>
    <TPNamespace xmlns="6d93d202-47fc-4405-873a-cab67cc5f1b2" xsi:nil="true"/>
    <DirectSourceMarket xmlns="6d93d202-47fc-4405-873a-cab67cc5f1b2">english</DirectSourceMarket>
    <MachineTranslated xmlns="6d93d202-47fc-4405-873a-cab67cc5f1b2">false</MachineTranslated>
    <PlannedPubDate xmlns="6d93d202-47fc-4405-873a-cab67cc5f1b2" xsi:nil="true"/>
    <SubmitterId xmlns="6d93d202-47fc-4405-873a-cab67cc5f1b2">9c60ae39-ee33-43c2-b863-454968d0f2cc</SubmitterId>
    <Downloads xmlns="6d93d202-47fc-4405-873a-cab67cc5f1b2">0</Downloads>
    <OriginalSourceMarket xmlns="6d93d202-47fc-4405-873a-cab67cc5f1b2">english</OriginalSourceMarket>
    <PublishTargets xmlns="6d93d202-47fc-4405-873a-cab67cc5f1b2">OfficeOnline</PublishTargets>
    <ArtSampleDocs xmlns="6d93d202-47fc-4405-873a-cab67cc5f1b2" xsi:nil="true"/>
    <ApprovalLog xmlns="6d93d202-47fc-4405-873a-cab67cc5f1b2" xsi:nil="true"/>
    <ApprovalStatus xmlns="6d93d202-47fc-4405-873a-cab67cc5f1b2">InProgress</ApprovalStatus>
    <TPComponent xmlns="6d93d202-47fc-4405-873a-cab67cc5f1b2">PPTFiles</TPComponent>
    <EditorialTags xmlns="6d93d202-47fc-4405-873a-cab67cc5f1b2" xsi:nil="true"/>
    <TPExecutable xmlns="6d93d202-47fc-4405-873a-cab67cc5f1b2" xsi:nil="true"/>
    <LastHandOff xmlns="6d93d202-47fc-4405-873a-cab67cc5f1b2" xsi:nil="true"/>
    <BusinessGroup xmlns="6d93d202-47fc-4405-873a-cab67cc5f1b2" xsi:nil="true"/>
    <TPAppVersion xmlns="6d93d202-47fc-4405-873a-cab67cc5f1b2">12</TPAppVersion>
    <VoteCount xmlns="6d93d202-47fc-4405-873a-cab67cc5f1b2" xsi:nil="true"/>
    <APAuthor xmlns="6d93d202-47fc-4405-873a-cab67cc5f1b2">
      <UserInfo>
        <DisplayName>_o14migrate</DisplayName>
        <AccountId>266</AccountId>
        <AccountType/>
      </UserInfo>
    </APAuthor>
    <TPCommandLine xmlns="6d93d202-47fc-4405-873a-cab67cc5f1b2">{PP} /n {FilePath}</TPCommandLine>
    <UACurrentWords xmlns="6d93d202-47fc-4405-873a-cab67cc5f1b2" xsi:nil="true"/>
    <AssetId xmlns="6d93d202-47fc-4405-873a-cab67cc5f1b2">TP030007462</AssetId>
    <Manager xmlns="6d93d202-47fc-4405-873a-cab67cc5f1b2" xsi:nil="true"/>
    <NumericId xmlns="6d93d202-47fc-4405-873a-cab67cc5f1b2">-1</NumericId>
    <Component xmlns="64acb2c5-0a2b-4bda-bd34-58e36cbb80d2" xsi:nil="true"/>
    <HandoffToMSDN xmlns="6d93d202-47fc-4405-873a-cab67cc5f1b2" xsi:nil="true"/>
    <Markets xmlns="6d93d202-47fc-4405-873a-cab67cc5f1b2">
      <Value>2</Value>
    </Markets>
    <UALocComments xmlns="6d93d202-47fc-4405-873a-cab67cc5f1b2" xsi:nil="true"/>
    <UALocRecommendation xmlns="6d93d202-47fc-4405-873a-cab67cc5f1b2">Localize</UALocRecommendation>
    <AssetStart xmlns="6d93d202-47fc-4405-873a-cab67cc5f1b2">2010-04-16T14:04:04+00:00</AssetStart>
    <CrawlForDependencies xmlns="6d93d202-47fc-4405-873a-cab67cc5f1b2">false</CrawlForDependencies>
    <LastModifiedDateTime xmlns="6d93d202-47fc-4405-873a-cab67cc5f1b2" xsi:nil="true"/>
    <LastPublishResultLookup xmlns="6d93d202-47fc-4405-873a-cab67cc5f1b2" xsi:nil="true"/>
    <PublishStatusLookup xmlns="6d93d202-47fc-4405-873a-cab67cc5f1b2">
      <Value>328081</Value>
      <Value>502028</Value>
    </PublishStatusLookup>
    <AverageRating xmlns="6d93d202-47fc-4405-873a-cab67cc5f1b2" xsi:nil="true"/>
    <CSXUpdate xmlns="6d93d202-47fc-4405-873a-cab67cc5f1b2">false</CSXUpdate>
    <UAProjectedTotalWords xmlns="6d93d202-47fc-4405-873a-cab67cc5f1b2" xsi:nil="true"/>
    <AssetExpire xmlns="6d93d202-47fc-4405-873a-cab67cc5f1b2">2100-01-01T00:00:00+00:00</AssetExpire>
    <AssetType xmlns="6d93d202-47fc-4405-873a-cab67cc5f1b2">TP</AssetType>
    <IntlLangReviewDate xmlns="6d93d202-47fc-4405-873a-cab67cc5f1b2" xsi:nil="true"/>
    <TPFriendlyName xmlns="6d93d202-47fc-4405-873a-cab67cc5f1b2">Thème scolaire - Tableau</TPFriendlyName>
    <IntlLangReview xmlns="6d93d202-47fc-4405-873a-cab67cc5f1b2" xsi:nil="true"/>
    <OOCacheId xmlns="6d93d202-47fc-4405-873a-cab67cc5f1b2" xsi:nil="true"/>
    <PolicheckWords xmlns="6d93d202-47fc-4405-873a-cab67cc5f1b2" xsi:nil="true"/>
    <TemplateStatus xmlns="6d93d202-47fc-4405-873a-cab67cc5f1b2">Complete</TemplateStatus>
    <CSXSubmissionMarket xmlns="6d93d202-47fc-4405-873a-cab67cc5f1b2" xsi:nil="true"/>
    <FriendlyTitle xmlns="6d93d202-47fc-4405-873a-cab67cc5f1b2" xsi:nil="true"/>
    <TPLaunchHelpLinkType xmlns="6d93d202-47fc-4405-873a-cab67cc5f1b2" xsi:nil="true"/>
    <Providers xmlns="6d93d202-47fc-4405-873a-cab67cc5f1b2" xsi:nil="true"/>
    <SourceTitle xmlns="6d93d202-47fc-4405-873a-cab67cc5f1b2">Thème scolaire - Tableau</SourceTitle>
    <TemplateTemplateType xmlns="6d93d202-47fc-4405-873a-cab67cc5f1b2">PowerPoint 12 Default</TemplateTemplateType>
    <TimesCloned xmlns="6d93d202-47fc-4405-873a-cab67cc5f1b2" xsi:nil="true"/>
    <ClipArtFilename xmlns="6d93d202-47fc-4405-873a-cab67cc5f1b2" xsi:nil="true"/>
    <APDescription xmlns="6d93d202-47fc-4405-873a-cab67cc5f1b2" xsi:nil="true"/>
    <TPApplication xmlns="6d93d202-47fc-4405-873a-cab67cc5f1b2">PowerPoint</TPApplication>
    <CSXHash xmlns="6d93d202-47fc-4405-873a-cab67cc5f1b2">ss0zKHNIUlCJDQUAUdjAFskbre4=</CSXHash>
    <PrimaryImageGen xmlns="6d93d202-47fc-4405-873a-cab67cc5f1b2">true</PrimaryImageGen>
    <ContentItem xmlns="6d93d202-47fc-4405-873a-cab67cc5f1b2" xsi:nil="true"/>
    <IsDeleted xmlns="6d93d202-47fc-4405-873a-cab67cc5f1b2">false</IsDeleted>
    <ShowIn xmlns="6d93d202-47fc-4405-873a-cab67cc5f1b2">Show everywhere</ShowIn>
    <BugNumber xmlns="6d93d202-47fc-4405-873a-cab67cc5f1b2" xsi:nil="true"/>
    <LegacyData xmlns="6d93d202-47fc-4405-873a-cab67cc5f1b2">ListingID:;Manager:;BuildStatus:Publish Passed;MockupPath:</LegacyData>
    <TPLaunchHelpLink xmlns="6d93d202-47fc-4405-873a-cab67cc5f1b2" xsi:nil="true"/>
    <Milestone xmlns="6d93d202-47fc-4405-873a-cab67cc5f1b2" xsi:nil="true"/>
    <UANotes xmlns="6d93d202-47fc-4405-873a-cab67cc5f1b2" xsi:nil="true"/>
    <Description0 xmlns="64acb2c5-0a2b-4bda-bd34-58e36cbb80d2" xsi:nil="true"/>
    <IntlLangReviewer xmlns="6d93d202-47fc-4405-873a-cab67cc5f1b2" xsi:nil="true"/>
    <IntlLocPriority xmlns="6d93d202-47fc-4405-873a-cab67cc5f1b2" xsi:nil="true"/>
    <OpenTemplate xmlns="6d93d202-47fc-4405-873a-cab67cc5f1b2">true</OpenTemplate>
    <Provider xmlns="6d93d202-47fc-4405-873a-cab67cc5f1b2" xsi:nil="true"/>
    <CSXSubmissionDate xmlns="6d93d202-47fc-4405-873a-cab67cc5f1b2">2009-10-11T07:00:00+00:00</CSXSubmissionDate>
    <TPClientViewer xmlns="6d93d202-47fc-4405-873a-cab67cc5f1b2" xsi:nil="true"/>
    <DSATActionTaken xmlns="6d93d202-47fc-4405-873a-cab67cc5f1b2" xsi:nil="true"/>
    <APEditor xmlns="6d93d202-47fc-4405-873a-cab67cc5f1b2">
      <UserInfo>
        <DisplayName>_o14migrate</DisplayName>
        <AccountId>266</AccountId>
        <AccountType/>
      </UserInfo>
    </APEditor>
    <TPInstallLocation xmlns="6d93d202-47fc-4405-873a-cab67cc5f1b2">{My Templates}</TPInstallLocation>
    <OutputCachingOn xmlns="6d93d202-47fc-4405-873a-cab67cc5f1b2">false</OutputCachingOn>
    <ParentAssetId xmlns="6d93d202-47fc-4405-873a-cab67cc5f1b2" xsi:nil="true"/>
    <LocManualTestRequired xmlns="6d93d202-47fc-4405-873a-cab67cc5f1b2">false</LocManualTestRequired>
    <LocalizationTagsTaxHTField0 xmlns="6d93d202-47fc-4405-873a-cab67cc5f1b2">
      <Terms xmlns="http://schemas.microsoft.com/office/infopath/2007/PartnerControls"/>
    </LocalizationTagsTaxHTField0>
    <CampaignTagsTaxHTField0 xmlns="6d93d202-47fc-4405-873a-cab67cc5f1b2">
      <Terms xmlns="http://schemas.microsoft.com/office/infopath/2007/PartnerControls"/>
    </CampaignTagsTaxHTField0>
    <LocLastLocAttemptVersionLookup xmlns="6d93d202-47fc-4405-873a-cab67cc5f1b2">169811</LocLastLocAttemptVersionLookup>
    <InternalTagsTaxHTField0 xmlns="6d93d202-47fc-4405-873a-cab67cc5f1b2">
      <Terms xmlns="http://schemas.microsoft.com/office/infopath/2007/PartnerControls"/>
    </InternalTagsTaxHTField0>
    <LocRecommendedHandoff xmlns="6d93d202-47fc-4405-873a-cab67cc5f1b2" xsi:nil="true"/>
    <BlockPublish xmlns="6d93d202-47fc-4405-873a-cab67cc5f1b2">false</BlockPublish>
    <LocComments xmlns="6d93d202-47fc-4405-873a-cab67cc5f1b2" xsi:nil="true"/>
    <TaxCatchAll xmlns="6d93d202-47fc-4405-873a-cab67cc5f1b2"/>
    <OriginalRelease xmlns="6d93d202-47fc-4405-873a-cab67cc5f1b2">14</OriginalRelease>
    <RecommendationsModifier xmlns="6d93d202-47fc-4405-873a-cab67cc5f1b2" xsi:nil="true"/>
    <ScenarioTagsTaxHTField0 xmlns="6d93d202-47fc-4405-873a-cab67cc5f1b2">
      <Terms xmlns="http://schemas.microsoft.com/office/infopath/2007/PartnerControls"/>
    </ScenarioTagsTaxHTField0>
    <FeatureTagsTaxHTField0 xmlns="6d93d202-47fc-4405-873a-cab67cc5f1b2">
      <Terms xmlns="http://schemas.microsoft.com/office/infopath/2007/PartnerControls"/>
    </FeatureTagsTaxHTField0>
    <LocMarketGroupTiers2 xmlns="6d93d202-47fc-4405-873a-cab67cc5f1b2" xsi:nil="true"/>
  </documentManagement>
</p:properties>
</file>

<file path=customXml/itemProps1.xml><?xml version="1.0" encoding="utf-8"?>
<ds:datastoreItem xmlns:ds="http://schemas.openxmlformats.org/officeDocument/2006/customXml" ds:itemID="{93A84CB0-EC57-44F0-B460-1496A299A3E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37F245-BE3C-49AA-83F5-DB2AF6A2FA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93d202-47fc-4405-873a-cab67cc5f1b2"/>
    <ds:schemaRef ds:uri="64acb2c5-0a2b-4bda-bd34-58e36cbb80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2747C5D-44CC-4937-A2C5-DA35419FCC72}">
  <ds:schemaRefs>
    <ds:schemaRef ds:uri="http://purl.org/dc/dcmitype/"/>
    <ds:schemaRef ds:uri="http://schemas.microsoft.com/office/infopath/2007/PartnerControls"/>
    <ds:schemaRef ds:uri="http://schemas.microsoft.com/office/2006/metadata/properties"/>
    <ds:schemaRef ds:uri="6d93d202-47fc-4405-873a-cab67cc5f1b2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64acb2c5-0a2b-4bda-bd34-58e36cbb80d2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scolaire - Tableau</Template>
  <TotalTime>0</TotalTime>
  <Words>0</Words>
  <Application>ONLYOFFICE/9.0.0.172</Application>
  <PresentationFormat>On-screen Show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RAYMOND GUELEN</dc:title>
  <dc:creator>principal</dc:creator>
  <cp:lastModifiedBy/>
  <cp:revision>18</cp:revision>
  <dcterms:created xsi:type="dcterms:W3CDTF">2022-04-06T09:05:16Z</dcterms:created>
  <dcterms:modified xsi:type="dcterms:W3CDTF">2026-03-24T20:21:52Z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0x01010069924D1ECC420D47A2456556BC94F7370400BDF4491DEA4973499845289601F88B9F</vt:lpwstr>
  </property>
  <property fmtid="{D5CDD505-2E9C-101B-9397-08002B2CF9AE}" pid="3" name="Applications">
    <vt:lpwstr>53;#PowerPoint 12</vt:lpwstr>
  </property>
  <property fmtid="{D5CDD505-2E9C-101B-9397-08002B2CF9AE}" pid="4" name="Order">
    <vt:r8>8589600.000000</vt:r8>
  </property>
  <property fmtid="{D5CDD505-2E9C-101B-9397-08002B2CF9AE}" pid="5" name="APTrustLevel">
    <vt:r8>3.000000</vt:r8>
  </property>
</Properties>
</file>